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83" r:id="rId5"/>
    <p:sldId id="280" r:id="rId6"/>
    <p:sldId id="285" r:id="rId7"/>
    <p:sldId id="286" r:id="rId8"/>
    <p:sldId id="269" r:id="rId9"/>
    <p:sldId id="287" r:id="rId10"/>
    <p:sldId id="288" r:id="rId11"/>
    <p:sldId id="291" r:id="rId12"/>
    <p:sldId id="289" r:id="rId13"/>
    <p:sldId id="282" r:id="rId14"/>
    <p:sldId id="290" r:id="rId15"/>
    <p:sldId id="277" r:id="rId16"/>
  </p:sldIdLst>
  <p:sldSz cx="12192000" cy="6858000"/>
  <p:notesSz cx="6858000" cy="9144000"/>
  <p:embeddedFontLs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Arial Black" panose="020B0604020202020204" pitchFamily="34" charset="0"/>
      <p:bold r:id="rId20"/>
    </p:embeddedFont>
    <p:embeddedFont>
      <p:font typeface="Cambria Math" panose="02040503050406030204" pitchFamily="18" charset="0"/>
      <p:regular r:id="rId21"/>
    </p:embeddedFont>
    <p:embeddedFont>
      <p:font typeface="Impact" panose="020B0806030902050204" pitchFamily="34" charset="0"/>
      <p:regular r:id="rId22"/>
    </p:embeddedFont>
    <p:embeddedFont>
      <p:font typeface="Segoe UI Black" panose="020B0502040204020203" pitchFamily="34" charset="0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C20"/>
    <a:srgbClr val="272A2C"/>
    <a:srgbClr val="C61E4F"/>
    <a:srgbClr val="E29225"/>
    <a:srgbClr val="1D6398"/>
    <a:srgbClr val="7F7F7F"/>
    <a:srgbClr val="EC5A20"/>
    <a:srgbClr val="757578"/>
    <a:srgbClr val="EC952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18B65-E9F5-4387-A3F1-08E111E9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3D3408-9C30-4639-92D1-721C31A57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CCBD12-D063-4F5E-9FFB-4E5F42FB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D1186F-2584-4F92-B30D-844058E2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38F5D-2CB3-4ACD-A968-AF84A3CB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88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8AE58-04BC-4BCB-B216-99634200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A2A7DB-04D5-494F-938D-1E85197A3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AD0756-FD0F-4823-B119-74C6B7E0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DCFCD-57E9-4409-B097-773D4CB8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CF06A-E63A-4CB2-83D8-FB07AB6A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9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EAE23C-468F-43BA-8B7C-FCB66526C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170581-1A8B-4DE0-B18D-E40819502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94066-2EA1-4C68-8625-EAF3D433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02B71F-2411-45E1-A23A-857037B6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D016B-D78C-4A39-B6D5-457F038C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10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683ED-2975-914C-94AA-43B86C70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5253EF-0D32-9849-A5DA-308933F3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F58C10-0BB5-CF42-A4BC-B028DFC1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1275FF-59D8-7B48-A81F-177DD932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5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9DFC953-CBFB-CB4F-9428-3959C90BBB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546100"/>
            <a:ext cx="5765800" cy="57658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F75E8-121C-4BFE-AEC4-5DF8BD17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BF26C-2F9D-4F17-8248-FCC127A2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5BBF6-BA93-409C-95C0-F3497808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0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8A52A-55E5-4E56-9297-7BAFDFCC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086F-3D57-4B49-9950-3A9372E3D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F29B98-370F-47BF-B494-B37BC7FE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30DBB-BC81-4565-8C4E-E81B9EB3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83D523-992E-4FD0-AE73-D6A2DC0C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372F1-B535-44F0-99E0-CA442CB7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9546BD-2DAB-42E4-8452-F21EC557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AAB5E2-FB8D-41A5-9C47-74C5246F9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506041-336C-4848-87CA-D5C7770E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4E5B5E-E1D2-420C-AAD3-1FB40997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A6B1E6-4B43-4E63-B762-F35407D3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2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46049-D5CF-4371-865D-F18766EA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8E2455-F59A-4479-8A74-0E9A66BD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75D755-8794-4B08-B511-D3226F68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710BBA-1982-4085-82ED-A0E6631F9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4973D-FA7A-4CA4-87E6-9DADA755E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19CEC5-C136-4F7D-B97A-7386971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C08EA6-1969-4447-9C85-B305AF69E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60C77C-B8FA-44B3-973C-1B9C5ED7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5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072E2-B22D-461F-9C28-8B906F1A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69CBA3-898E-4ABF-864C-3F2BB59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AAAD75-494C-4D57-A142-3D54A02B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2922BE-0E7F-45A3-B115-C7D85E67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2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F7A9A6-9F26-47BA-AAF1-BF8ED708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6F60B7-6682-4429-B627-7F5D9C03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BE31AB-0BF4-4961-BE9C-DE582438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352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77CF4-D6C5-499D-98F0-56A9BBA7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38919-2CCE-43C5-8F3F-FEB3A566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D93003-5848-4484-B957-4B70020D1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14387-DE52-4D0B-8675-B65F6A58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BDF432-0E15-4A95-A333-6320AFC1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D350E4-9656-4ED6-9746-28756D5A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6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3E2B7-D91E-4588-95E9-F189B442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6D455A-9277-4D8A-831D-8DEB1FA3E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A93F97-8C80-4438-9066-FE7892F37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58AA5D-4F01-479D-B960-2EE06323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551D4D-9252-4958-838E-D7E010DD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D9589E-9DBC-4A11-8DFC-6E9D588B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85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DC1FFC-7027-48DF-AE70-52D28C9C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347D8B-4BDB-4148-9C13-F9F44E8C4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ECE7E-100F-4EE4-B612-A67E6C0B2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EB643-E6F1-4635-96FC-9A01476C362B}" type="datetimeFigureOut">
              <a:rPr lang="zh-CN" altLang="en-US" smtClean="0"/>
              <a:t>2021/8/1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40C3F3-274A-414F-B277-86D163109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BDC01-8B4D-4DA6-922A-930689A25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7CE6-0494-4831-A50B-41549EFA5A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EEEF09-F7C3-E04A-A19A-ED15CA05DC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546100"/>
            <a:ext cx="57658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DA2883-15F4-4E82-8F5E-D1303647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39776"/>
            <a:ext cx="12192000" cy="60654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9E7946-C618-48F0-AE28-4CA2500315D9}"/>
              </a:ext>
            </a:extLst>
          </p:cNvPr>
          <p:cNvSpPr/>
          <p:nvPr/>
        </p:nvSpPr>
        <p:spPr>
          <a:xfrm>
            <a:off x="-95250" y="-85725"/>
            <a:ext cx="12382500" cy="7058025"/>
          </a:xfrm>
          <a:prstGeom prst="rect">
            <a:avLst/>
          </a:prstGeom>
          <a:solidFill>
            <a:srgbClr val="EB5C20">
              <a:alpha val="8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2D9403-9FF6-4785-9627-F5A2C6C83238}"/>
              </a:ext>
            </a:extLst>
          </p:cNvPr>
          <p:cNvGrpSpPr/>
          <p:nvPr/>
        </p:nvGrpSpPr>
        <p:grpSpPr>
          <a:xfrm>
            <a:off x="5791200" y="6305220"/>
            <a:ext cx="609600" cy="552780"/>
            <a:chOff x="5791200" y="6305220"/>
            <a:chExt cx="609600" cy="552780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B807EA-C2C4-40B5-B74C-4BBD931FB792}"/>
                </a:ext>
              </a:extLst>
            </p:cNvPr>
            <p:cNvSpPr/>
            <p:nvPr/>
          </p:nvSpPr>
          <p:spPr>
            <a:xfrm>
              <a:off x="5791200" y="6305220"/>
              <a:ext cx="609600" cy="552780"/>
            </a:xfrm>
            <a:prstGeom prst="rect">
              <a:avLst/>
            </a:prstGeom>
            <a:solidFill>
              <a:srgbClr val="FF9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V 形 13">
              <a:extLst>
                <a:ext uri="{FF2B5EF4-FFF2-40B4-BE49-F238E27FC236}">
                  <a16:creationId xmlns:a16="http://schemas.microsoft.com/office/drawing/2014/main" id="{321264FA-2929-4CD6-8FCF-E1842C15767A}"/>
                </a:ext>
              </a:extLst>
            </p:cNvPr>
            <p:cNvSpPr/>
            <p:nvPr/>
          </p:nvSpPr>
          <p:spPr>
            <a:xfrm rot="5400000">
              <a:off x="5924550" y="6366174"/>
              <a:ext cx="342900" cy="430872"/>
            </a:xfrm>
            <a:prstGeom prst="chevron">
              <a:avLst>
                <a:gd name="adj" fmla="val 64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8865BCC-86D4-A54B-B842-25921EDF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16" y="1490121"/>
            <a:ext cx="4681168" cy="2633157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456A1D9-C756-1D42-885C-B588FCEC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6690"/>
            <a:ext cx="12192000" cy="301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626211-DC9B-7F47-8E88-F4CE8D14260B}"/>
              </a:ext>
            </a:extLst>
          </p:cNvPr>
          <p:cNvSpPr txBox="1"/>
          <p:nvPr/>
        </p:nvSpPr>
        <p:spPr>
          <a:xfrm>
            <a:off x="2689456" y="4651909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Anti-MEV DEX with Flash Arbitrage</a:t>
            </a:r>
            <a:r>
              <a:rPr lang="zh-CN" altLang="en-US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deployed on Polygon</a:t>
            </a:r>
            <a:endParaRPr lang="en-CN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205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847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 Our Experiment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301A90-AA9E-9E4A-BE35-3D636D3809CD}"/>
                  </a:ext>
                </a:extLst>
              </p:cNvPr>
              <p:cNvSpPr txBox="1"/>
              <p:nvPr/>
            </p:nvSpPr>
            <p:spPr>
              <a:xfrm>
                <a:off x="6352261" y="3207859"/>
                <a:ext cx="5014834" cy="891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0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zh-CN" altLang="en-US" sz="280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kumimoji="1" lang="en-US" altLang="zh-C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301A90-AA9E-9E4A-BE35-3D636D380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261" y="3207859"/>
                <a:ext cx="5014834" cy="891141"/>
              </a:xfrm>
              <a:prstGeom prst="rect">
                <a:avLst/>
              </a:prstGeom>
              <a:blipFill>
                <a:blip r:embed="rId2"/>
                <a:stretch>
                  <a:fillRect l="-1010" t="-7042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11">
            <a:extLst>
              <a:ext uri="{FF2B5EF4-FFF2-40B4-BE49-F238E27FC236}">
                <a16:creationId xmlns:a16="http://schemas.microsoft.com/office/drawing/2014/main" id="{11F93112-C551-AC44-8E65-D992321BE8FD}"/>
              </a:ext>
            </a:extLst>
          </p:cNvPr>
          <p:cNvSpPr/>
          <p:nvPr/>
        </p:nvSpPr>
        <p:spPr>
          <a:xfrm>
            <a:off x="1251611" y="231517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圆角矩形 11">
            <a:extLst>
              <a:ext uri="{FF2B5EF4-FFF2-40B4-BE49-F238E27FC236}">
                <a16:creationId xmlns:a16="http://schemas.microsoft.com/office/drawing/2014/main" id="{0329F17B-5B8D-EF4A-9A6B-98C2AAA14F69}"/>
              </a:ext>
            </a:extLst>
          </p:cNvPr>
          <p:cNvSpPr/>
          <p:nvPr/>
        </p:nvSpPr>
        <p:spPr>
          <a:xfrm>
            <a:off x="4666119" y="231517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841424E-A1EA-984A-B36D-C16D9AC535D5}"/>
              </a:ext>
            </a:extLst>
          </p:cNvPr>
          <p:cNvSpPr/>
          <p:nvPr/>
        </p:nvSpPr>
        <p:spPr>
          <a:xfrm>
            <a:off x="2920620" y="506190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15186EDE-2756-E642-B16C-98F90AB44245}"/>
              </a:ext>
            </a:extLst>
          </p:cNvPr>
          <p:cNvSpPr/>
          <p:nvPr/>
        </p:nvSpPr>
        <p:spPr>
          <a:xfrm>
            <a:off x="2136469" y="2500026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6B320E-E4D2-7041-B39B-C387CC43CB3D}"/>
              </a:ext>
            </a:extLst>
          </p:cNvPr>
          <p:cNvSpPr txBox="1"/>
          <p:nvPr/>
        </p:nvSpPr>
        <p:spPr>
          <a:xfrm>
            <a:off x="2360146" y="219112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Xy</a:t>
            </a:r>
            <a:endParaRPr kumimoji="1"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0756351-EF18-E548-B726-60EDB2AA4FB2}"/>
              </a:ext>
            </a:extLst>
          </p:cNvPr>
          <p:cNvSpPr txBox="1"/>
          <p:nvPr/>
        </p:nvSpPr>
        <p:spPr>
          <a:xfrm>
            <a:off x="3746608" y="219112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Yx</a:t>
            </a:r>
            <a:endParaRPr kumimoji="1" lang="zh-CN" altLang="en-US" b="1" dirty="0"/>
          </a:p>
        </p:txBody>
      </p:sp>
      <p:sp>
        <p:nvSpPr>
          <p:cNvPr id="15" name="左右箭头 14">
            <a:extLst>
              <a:ext uri="{FF2B5EF4-FFF2-40B4-BE49-F238E27FC236}">
                <a16:creationId xmlns:a16="http://schemas.microsoft.com/office/drawing/2014/main" id="{5998A43B-0B2A-DB4F-B92E-0B3A2727041D}"/>
              </a:ext>
            </a:extLst>
          </p:cNvPr>
          <p:cNvSpPr/>
          <p:nvPr/>
        </p:nvSpPr>
        <p:spPr>
          <a:xfrm rot="3504860">
            <a:off x="1306461" y="3901614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左右箭头 15">
            <a:extLst>
              <a:ext uri="{FF2B5EF4-FFF2-40B4-BE49-F238E27FC236}">
                <a16:creationId xmlns:a16="http://schemas.microsoft.com/office/drawing/2014/main" id="{F91CBD2B-7DE0-2A47-ABDB-B6CA0CFC7082}"/>
              </a:ext>
            </a:extLst>
          </p:cNvPr>
          <p:cNvSpPr/>
          <p:nvPr/>
        </p:nvSpPr>
        <p:spPr>
          <a:xfrm rot="7241181">
            <a:off x="3058970" y="3901615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60FE3A-21EE-C240-A8A2-CA2AE8DA3A77}"/>
              </a:ext>
            </a:extLst>
          </p:cNvPr>
          <p:cNvSpPr txBox="1"/>
          <p:nvPr/>
        </p:nvSpPr>
        <p:spPr>
          <a:xfrm>
            <a:off x="1280732" y="321816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Xz</a:t>
            </a:r>
            <a:endParaRPr kumimoji="1"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B25E07-88FF-E74B-8B8E-F7BAAC97C0D8}"/>
              </a:ext>
            </a:extLst>
          </p:cNvPr>
          <p:cNvSpPr txBox="1"/>
          <p:nvPr/>
        </p:nvSpPr>
        <p:spPr>
          <a:xfrm>
            <a:off x="4796906" y="32086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Yz</a:t>
            </a:r>
            <a:endParaRPr kumimoji="1"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A388774-2E2A-644B-8866-A19585455694}"/>
              </a:ext>
            </a:extLst>
          </p:cNvPr>
          <p:cNvSpPr txBox="1"/>
          <p:nvPr/>
        </p:nvSpPr>
        <p:spPr>
          <a:xfrm>
            <a:off x="3911214" y="46812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Zy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0A5CDA-E2E8-874C-B5AF-75DE32D85C2E}"/>
              </a:ext>
            </a:extLst>
          </p:cNvPr>
          <p:cNvSpPr txBox="1"/>
          <p:nvPr/>
        </p:nvSpPr>
        <p:spPr>
          <a:xfrm>
            <a:off x="2224878" y="469166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Zx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773E011-6217-654C-9D08-D4A89AEC7DC9}"/>
                  </a:ext>
                </a:extLst>
              </p:cNvPr>
              <p:cNvSpPr txBox="1"/>
              <p:nvPr/>
            </p:nvSpPr>
            <p:spPr>
              <a:xfrm>
                <a:off x="709546" y="2012547"/>
                <a:ext cx="444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773E011-6217-654C-9D08-D4A89AEC7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46" y="2012547"/>
                <a:ext cx="444031" cy="369332"/>
              </a:xfrm>
              <a:prstGeom prst="rect">
                <a:avLst/>
              </a:prstGeom>
              <a:blipFill>
                <a:blip r:embed="rId3"/>
                <a:stretch>
                  <a:fillRect l="-13889" r="-13889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0579DD7-7CFB-EB47-A911-AC108ECCDD90}"/>
                  </a:ext>
                </a:extLst>
              </p:cNvPr>
              <p:cNvSpPr txBox="1"/>
              <p:nvPr/>
            </p:nvSpPr>
            <p:spPr>
              <a:xfrm>
                <a:off x="5907780" y="2018597"/>
                <a:ext cx="461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0579DD7-7CFB-EB47-A911-AC108ECC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2018597"/>
                <a:ext cx="461152" cy="369332"/>
              </a:xfrm>
              <a:prstGeom prst="rect">
                <a:avLst/>
              </a:prstGeom>
              <a:blipFill>
                <a:blip r:embed="rId4"/>
                <a:stretch>
                  <a:fillRect l="-10811" r="-1081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82D50436-F639-0244-9B55-1C5BAD8E2F39}"/>
              </a:ext>
            </a:extLst>
          </p:cNvPr>
          <p:cNvSpPr txBox="1"/>
          <p:nvPr/>
        </p:nvSpPr>
        <p:spPr>
          <a:xfrm>
            <a:off x="5329611" y="203530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max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967D06-1004-E344-807B-9439172C2903}"/>
                  </a:ext>
                </a:extLst>
              </p:cNvPr>
              <p:cNvSpPr/>
              <p:nvPr/>
            </p:nvSpPr>
            <p:spPr>
              <a:xfrm>
                <a:off x="1688180" y="1885178"/>
                <a:ext cx="640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A967D06-1004-E344-807B-9439172C2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180" y="1885178"/>
                <a:ext cx="6401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AD956C8-D1A1-9746-8627-3ABDABD0E190}"/>
                  </a:ext>
                </a:extLst>
              </p:cNvPr>
              <p:cNvSpPr/>
              <p:nvPr/>
            </p:nvSpPr>
            <p:spPr>
              <a:xfrm>
                <a:off x="189178" y="2995500"/>
                <a:ext cx="1185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AD956C8-D1A1-9746-8627-3ABDABD0E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8" y="2995500"/>
                <a:ext cx="11851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E45B029-5E77-644C-B168-682B597389B5}"/>
              </a:ext>
            </a:extLst>
          </p:cNvPr>
          <p:cNvSpPr txBox="1"/>
          <p:nvPr/>
        </p:nvSpPr>
        <p:spPr>
          <a:xfrm>
            <a:off x="344875" y="1399401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With Token X, Y, and Z, there are 3 pairs (X, Y), (Y, Z), and (Z, X)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4446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830997"/>
            <a:chOff x="401732" y="370712"/>
            <a:chExt cx="3004553" cy="83099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739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 Why not 1inch?</a:t>
              </a:r>
            </a:p>
            <a:p>
              <a:endParaRPr lang="en-US" altLang="zh-CN" sz="2400" dirty="0">
                <a:solidFill>
                  <a:srgbClr val="EB5C20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6216560-0035-AA4E-9A54-C2A1585AA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91" y="1373950"/>
            <a:ext cx="8771070" cy="390158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ACBCAB3-4797-804B-AA0F-4131808D212B}"/>
              </a:ext>
            </a:extLst>
          </p:cNvPr>
          <p:cNvSpPr txBox="1"/>
          <p:nvPr/>
        </p:nvSpPr>
        <p:spPr>
          <a:xfrm>
            <a:off x="3752698" y="5698334"/>
            <a:ext cx="4686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272A2C"/>
                </a:solidFill>
                <a:latin typeface="Arial Black" panose="020B0A04020102020204" pitchFamily="34" charset="0"/>
              </a:rPr>
              <a:t>The control of Transaction</a:t>
            </a:r>
            <a:endParaRPr kumimoji="1" lang="zh-CN" altLang="en-US" sz="2400" b="1" dirty="0">
              <a:solidFill>
                <a:srgbClr val="272A2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853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10 </a:t>
              </a:r>
              <a:r>
                <a:rPr lang="en-US" altLang="zh-CN" sz="2400" dirty="0" err="1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Chainlink</a:t>
              </a:r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Price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53" name="圆角矩形 11">
            <a:extLst>
              <a:ext uri="{FF2B5EF4-FFF2-40B4-BE49-F238E27FC236}">
                <a16:creationId xmlns:a16="http://schemas.microsoft.com/office/drawing/2014/main" id="{FF7BBC26-1426-A549-ADB6-09B70D78320E}"/>
              </a:ext>
            </a:extLst>
          </p:cNvPr>
          <p:cNvSpPr/>
          <p:nvPr/>
        </p:nvSpPr>
        <p:spPr>
          <a:xfrm>
            <a:off x="1962094" y="1891163"/>
            <a:ext cx="2150772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Chainlink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圆角矩形 12">
            <a:extLst>
              <a:ext uri="{FF2B5EF4-FFF2-40B4-BE49-F238E27FC236}">
                <a16:creationId xmlns:a16="http://schemas.microsoft.com/office/drawing/2014/main" id="{1E21BBC9-D436-0A4B-9255-3AB6955C3D5F}"/>
              </a:ext>
            </a:extLst>
          </p:cNvPr>
          <p:cNvSpPr/>
          <p:nvPr/>
        </p:nvSpPr>
        <p:spPr>
          <a:xfrm>
            <a:off x="1962094" y="3105000"/>
            <a:ext cx="2150772" cy="648000"/>
          </a:xfrm>
          <a:prstGeom prst="roundRect">
            <a:avLst>
              <a:gd name="adj" fmla="val 50000"/>
            </a:avLst>
          </a:prstGeom>
          <a:solidFill>
            <a:srgbClr val="EC5A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AMM Price</a:t>
            </a:r>
            <a:endParaRPr kumimoji="1" lang="zh-CN" altLang="en-US" sz="2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68ED83-9E86-E142-B0F4-75E244E421BE}"/>
              </a:ext>
            </a:extLst>
          </p:cNvPr>
          <p:cNvSpPr txBox="1"/>
          <p:nvPr/>
        </p:nvSpPr>
        <p:spPr>
          <a:xfrm>
            <a:off x="4426252" y="1984330"/>
            <a:ext cx="573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More Information from Other Exchange</a:t>
            </a:r>
            <a:endParaRPr kumimoji="1" lang="zh-CN" altLang="en-US" sz="24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818FF45-E773-A84E-9947-3D268A699C2A}"/>
              </a:ext>
            </a:extLst>
          </p:cNvPr>
          <p:cNvSpPr txBox="1"/>
          <p:nvPr/>
        </p:nvSpPr>
        <p:spPr>
          <a:xfrm>
            <a:off x="4426252" y="3198167"/>
            <a:ext cx="507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Limit AMM Price in a Secure Range</a:t>
            </a:r>
            <a:endParaRPr kumimoji="1" lang="zh-CN" altLang="en-US" sz="2400" b="1" dirty="0"/>
          </a:p>
        </p:txBody>
      </p:sp>
      <p:sp>
        <p:nvSpPr>
          <p:cNvPr id="56" name="圆角矩形 12">
            <a:extLst>
              <a:ext uri="{FF2B5EF4-FFF2-40B4-BE49-F238E27FC236}">
                <a16:creationId xmlns:a16="http://schemas.microsoft.com/office/drawing/2014/main" id="{EBA30110-5A5A-6943-A990-190B7D0C78C1}"/>
              </a:ext>
            </a:extLst>
          </p:cNvPr>
          <p:cNvSpPr/>
          <p:nvPr/>
        </p:nvSpPr>
        <p:spPr>
          <a:xfrm>
            <a:off x="1962094" y="4315914"/>
            <a:ext cx="2150772" cy="648000"/>
          </a:xfrm>
          <a:prstGeom prst="roundRect">
            <a:avLst>
              <a:gd name="adj" fmla="val 50000"/>
            </a:avLst>
          </a:prstGeom>
          <a:solidFill>
            <a:srgbClr val="EC5A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Arbitrage</a:t>
            </a:r>
            <a:endParaRPr kumimoji="1" lang="zh-CN" altLang="en-US" sz="2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436FFAD-B653-6D4D-8714-F29AE7D017B4}"/>
              </a:ext>
            </a:extLst>
          </p:cNvPr>
          <p:cNvSpPr txBox="1"/>
          <p:nvPr/>
        </p:nvSpPr>
        <p:spPr>
          <a:xfrm>
            <a:off x="4426252" y="4412004"/>
            <a:ext cx="521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Auto Arbitrage For Price Generation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7659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109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11 Our Demo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87B897-5DC6-B241-B9A8-0CDFC6FF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27" y="1232960"/>
            <a:ext cx="9961346" cy="56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5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109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11 Our Demo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B5C0DED-CFC5-7D4A-B591-724D8CF7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99" y="1177470"/>
            <a:ext cx="10976751" cy="55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C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DA2883-15F4-4E82-8F5E-D1303647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39776"/>
            <a:ext cx="12192000" cy="60654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9E7946-C618-48F0-AE28-4CA2500315D9}"/>
              </a:ext>
            </a:extLst>
          </p:cNvPr>
          <p:cNvSpPr/>
          <p:nvPr/>
        </p:nvSpPr>
        <p:spPr>
          <a:xfrm>
            <a:off x="0" y="1452416"/>
            <a:ext cx="12192000" cy="3953169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2D9403-9FF6-4785-9627-F5A2C6C83238}"/>
              </a:ext>
            </a:extLst>
          </p:cNvPr>
          <p:cNvGrpSpPr/>
          <p:nvPr/>
        </p:nvGrpSpPr>
        <p:grpSpPr>
          <a:xfrm rot="10800000">
            <a:off x="5791199" y="0"/>
            <a:ext cx="609600" cy="552780"/>
            <a:chOff x="5791200" y="6305220"/>
            <a:chExt cx="609600" cy="552780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BB807EA-C2C4-40B5-B74C-4BBD931FB792}"/>
                </a:ext>
              </a:extLst>
            </p:cNvPr>
            <p:cNvSpPr/>
            <p:nvPr/>
          </p:nvSpPr>
          <p:spPr>
            <a:xfrm>
              <a:off x="5791200" y="6305220"/>
              <a:ext cx="609600" cy="552780"/>
            </a:xfrm>
            <a:prstGeom prst="rect">
              <a:avLst/>
            </a:prstGeom>
            <a:solidFill>
              <a:srgbClr val="FF9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箭头: V 形 13">
              <a:extLst>
                <a:ext uri="{FF2B5EF4-FFF2-40B4-BE49-F238E27FC236}">
                  <a16:creationId xmlns:a16="http://schemas.microsoft.com/office/drawing/2014/main" id="{321264FA-2929-4CD6-8FCF-E1842C15767A}"/>
                </a:ext>
              </a:extLst>
            </p:cNvPr>
            <p:cNvSpPr/>
            <p:nvPr/>
          </p:nvSpPr>
          <p:spPr>
            <a:xfrm rot="5400000">
              <a:off x="5924550" y="6366174"/>
              <a:ext cx="342900" cy="430872"/>
            </a:xfrm>
            <a:prstGeom prst="chevron">
              <a:avLst>
                <a:gd name="adj" fmla="val 64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08439B2-9234-EB42-BB3F-C39453629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69" y="5331118"/>
            <a:ext cx="3985661" cy="2241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D373AE-9FFF-5649-B64C-DEE1D22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8482"/>
            <a:ext cx="12192000" cy="3010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5B353C-B4C1-DD4D-92C5-283DDAC3D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67" y="2065369"/>
            <a:ext cx="4848466" cy="2727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1D024-799C-0042-945C-F56184D72C12}"/>
              </a:ext>
            </a:extLst>
          </p:cNvPr>
          <p:cNvSpPr txBox="1"/>
          <p:nvPr/>
        </p:nvSpPr>
        <p:spPr>
          <a:xfrm>
            <a:off x="3363532" y="4651909"/>
            <a:ext cx="546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find us on Twitter &amp; Medium @</a:t>
            </a: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ACY Finance</a:t>
            </a:r>
            <a:endParaRPr lang="en-CN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59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6F2E63-5347-D44E-BC08-8BB03B855259}"/>
              </a:ext>
            </a:extLst>
          </p:cNvPr>
          <p:cNvGrpSpPr/>
          <p:nvPr/>
        </p:nvGrpSpPr>
        <p:grpSpPr>
          <a:xfrm>
            <a:off x="5099128" y="1152525"/>
            <a:ext cx="4774406" cy="933451"/>
            <a:chOff x="5370424" y="1152525"/>
            <a:chExt cx="4774406" cy="93345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D8CA301-BB63-4064-9737-CFAA2431E840}"/>
                </a:ext>
              </a:extLst>
            </p:cNvPr>
            <p:cNvSpPr/>
            <p:nvPr/>
          </p:nvSpPr>
          <p:spPr>
            <a:xfrm>
              <a:off x="5729745" y="1152526"/>
              <a:ext cx="4415085" cy="933450"/>
            </a:xfrm>
            <a:prstGeom prst="roundRect">
              <a:avLst>
                <a:gd name="adj" fmla="val 32994"/>
              </a:avLst>
            </a:prstGeom>
            <a:solidFill>
              <a:srgbClr val="EB5C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Segoe UI Black" panose="020B0A02040204020203" pitchFamily="34" charset="0"/>
                </a:rPr>
                <a:t>The</a:t>
              </a:r>
              <a:r>
                <a:rPr lang="zh-CN" altLang="en-US" sz="2400" dirty="0">
                  <a:latin typeface="Segoe UI Black" panose="020B0A02040204020203" pitchFamily="34" charset="0"/>
                </a:rPr>
                <a:t> </a:t>
              </a:r>
              <a:r>
                <a:rPr lang="en-US" altLang="zh-CN" sz="2400" dirty="0">
                  <a:latin typeface="Segoe UI Black" panose="020B0A02040204020203" pitchFamily="34" charset="0"/>
                </a:rPr>
                <a:t>Problem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4DE4206-32B0-49B5-9E74-FC4E05B7447C}"/>
                </a:ext>
              </a:extLst>
            </p:cNvPr>
            <p:cNvSpPr/>
            <p:nvPr/>
          </p:nvSpPr>
          <p:spPr>
            <a:xfrm>
              <a:off x="5370424" y="1152525"/>
              <a:ext cx="933450" cy="933450"/>
            </a:xfrm>
            <a:prstGeom prst="ellipse">
              <a:avLst/>
            </a:prstGeom>
            <a:gradFill flip="none" rotWithShape="1">
              <a:gsLst>
                <a:gs pos="0">
                  <a:srgbClr val="EC5A20">
                    <a:shade val="30000"/>
                    <a:satMod val="115000"/>
                  </a:srgbClr>
                </a:gs>
                <a:gs pos="50000">
                  <a:srgbClr val="EC5A20">
                    <a:shade val="67500"/>
                    <a:satMod val="115000"/>
                  </a:srgbClr>
                </a:gs>
                <a:gs pos="100000">
                  <a:srgbClr val="EC5A2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Segoe UI Black" panose="020B0A02040204020203" pitchFamily="34" charset="0"/>
                </a:rPr>
                <a:t>01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0565AA-86ED-4C7F-AE97-CB33DE1A6AAA}"/>
              </a:ext>
            </a:extLst>
          </p:cNvPr>
          <p:cNvGrpSpPr/>
          <p:nvPr/>
        </p:nvGrpSpPr>
        <p:grpSpPr>
          <a:xfrm>
            <a:off x="5833033" y="2945819"/>
            <a:ext cx="4774406" cy="933451"/>
            <a:chOff x="6646317" y="2695575"/>
            <a:chExt cx="4774406" cy="933451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0CD3D440-893E-457C-A6C5-F6FEA2586707}"/>
                </a:ext>
              </a:extLst>
            </p:cNvPr>
            <p:cNvSpPr/>
            <p:nvPr/>
          </p:nvSpPr>
          <p:spPr>
            <a:xfrm>
              <a:off x="7005638" y="2695576"/>
              <a:ext cx="4415085" cy="933450"/>
            </a:xfrm>
            <a:prstGeom prst="roundRect">
              <a:avLst>
                <a:gd name="adj" fmla="val 31973"/>
              </a:avLst>
            </a:prstGeom>
            <a:solidFill>
              <a:srgbClr val="EB5C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Segoe UI Black" panose="020B0A02040204020203" pitchFamily="34" charset="0"/>
                </a:rPr>
                <a:t>   Flash Arbitrage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027FE31-8B38-4663-9C87-E542A377A065}"/>
                </a:ext>
              </a:extLst>
            </p:cNvPr>
            <p:cNvSpPr/>
            <p:nvPr/>
          </p:nvSpPr>
          <p:spPr>
            <a:xfrm>
              <a:off x="6646317" y="2695575"/>
              <a:ext cx="933450" cy="933450"/>
            </a:xfrm>
            <a:prstGeom prst="ellipse">
              <a:avLst/>
            </a:prstGeom>
            <a:gradFill flip="none" rotWithShape="1">
              <a:gsLst>
                <a:gs pos="0">
                  <a:srgbClr val="EB5C20">
                    <a:shade val="30000"/>
                    <a:satMod val="115000"/>
                  </a:srgbClr>
                </a:gs>
                <a:gs pos="50000">
                  <a:srgbClr val="EB5C20">
                    <a:shade val="67500"/>
                    <a:satMod val="115000"/>
                  </a:srgbClr>
                </a:gs>
                <a:gs pos="100000">
                  <a:srgbClr val="EB5C2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latin typeface="Segoe UI Black" panose="020B0A02040204020203" pitchFamily="34" charset="0"/>
                </a:rPr>
                <a:t>02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F485856-D4F4-4348-AC52-ED235665DCFF}"/>
              </a:ext>
            </a:extLst>
          </p:cNvPr>
          <p:cNvGrpSpPr/>
          <p:nvPr/>
        </p:nvGrpSpPr>
        <p:grpSpPr>
          <a:xfrm>
            <a:off x="6566937" y="4739112"/>
            <a:ext cx="4774406" cy="933451"/>
            <a:chOff x="7198519" y="4348587"/>
            <a:chExt cx="4774406" cy="93345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4AAE7A0-4492-41F0-BB65-BC453A8248A6}"/>
                </a:ext>
              </a:extLst>
            </p:cNvPr>
            <p:cNvSpPr/>
            <p:nvPr/>
          </p:nvSpPr>
          <p:spPr>
            <a:xfrm>
              <a:off x="7557840" y="4348588"/>
              <a:ext cx="4415085" cy="933450"/>
            </a:xfrm>
            <a:prstGeom prst="roundRect">
              <a:avLst>
                <a:gd name="adj" fmla="val 31973"/>
              </a:avLst>
            </a:prstGeom>
            <a:solidFill>
              <a:srgbClr val="EB5C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altLang="zh-CN" sz="2400" dirty="0">
                  <a:latin typeface="Segoe UI Black" panose="020B0A02040204020203" pitchFamily="34" charset="0"/>
                </a:rPr>
                <a:t>Our</a:t>
              </a:r>
              <a:r>
                <a:rPr lang="zh-CN" altLang="en-US" sz="2400" dirty="0">
                  <a:latin typeface="Segoe UI Black" panose="020B0A02040204020203" pitchFamily="34" charset="0"/>
                </a:rPr>
                <a:t> </a:t>
              </a:r>
              <a:r>
                <a:rPr lang="en-CN" altLang="zh-CN" sz="2400" dirty="0">
                  <a:latin typeface="Segoe UI Black" panose="020B0A02040204020203" pitchFamily="34" charset="0"/>
                </a:rPr>
                <a:t>Demo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1E70376-DD4D-4540-B74F-3DAD094EC159}"/>
                </a:ext>
              </a:extLst>
            </p:cNvPr>
            <p:cNvSpPr/>
            <p:nvPr/>
          </p:nvSpPr>
          <p:spPr>
            <a:xfrm>
              <a:off x="7198519" y="4348587"/>
              <a:ext cx="933450" cy="933450"/>
            </a:xfrm>
            <a:prstGeom prst="ellipse">
              <a:avLst/>
            </a:prstGeom>
            <a:gradFill flip="none" rotWithShape="1">
              <a:gsLst>
                <a:gs pos="0">
                  <a:srgbClr val="EB5C20">
                    <a:shade val="30000"/>
                    <a:satMod val="115000"/>
                  </a:srgbClr>
                </a:gs>
                <a:gs pos="50000">
                  <a:srgbClr val="EB5C20">
                    <a:shade val="67500"/>
                    <a:satMod val="115000"/>
                  </a:srgbClr>
                </a:gs>
                <a:gs pos="100000">
                  <a:srgbClr val="EB5C2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Segoe UI Black" panose="020B0A02040204020203" pitchFamily="34" charset="0"/>
                </a:rPr>
                <a:t>03</a:t>
              </a:r>
              <a:endParaRPr lang="zh-CN" altLang="en-US" sz="2400" dirty="0">
                <a:latin typeface="Segoe UI Black" panose="020B0A02040204020203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F3A6EFE-266A-4741-A6BA-4914221A9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06" y="388646"/>
            <a:ext cx="681824" cy="68182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197397-EE52-3641-8053-339734AB23F1}"/>
              </a:ext>
            </a:extLst>
          </p:cNvPr>
          <p:cNvGrpSpPr/>
          <p:nvPr/>
        </p:nvGrpSpPr>
        <p:grpSpPr>
          <a:xfrm>
            <a:off x="0" y="0"/>
            <a:ext cx="5285433" cy="6858000"/>
            <a:chOff x="0" y="0"/>
            <a:chExt cx="5285433" cy="6858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5B6487A-EB1E-CC43-99C7-AD61575BFA28}"/>
                </a:ext>
              </a:extLst>
            </p:cNvPr>
            <p:cNvSpPr/>
            <p:nvPr/>
          </p:nvSpPr>
          <p:spPr>
            <a:xfrm>
              <a:off x="0" y="0"/>
              <a:ext cx="3275763" cy="6858000"/>
            </a:xfrm>
            <a:prstGeom prst="rect">
              <a:avLst/>
            </a:prstGeom>
            <a:solidFill>
              <a:srgbClr val="EB5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03A91A70-2434-8749-8D13-67B71E4E7635}"/>
                </a:ext>
              </a:extLst>
            </p:cNvPr>
            <p:cNvSpPr/>
            <p:nvPr/>
          </p:nvSpPr>
          <p:spPr>
            <a:xfrm>
              <a:off x="3275763" y="0"/>
              <a:ext cx="2009670" cy="6858000"/>
            </a:xfrm>
            <a:prstGeom prst="rtTriangle">
              <a:avLst/>
            </a:prstGeom>
            <a:solidFill>
              <a:srgbClr val="EB5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EA2555F-7C43-4FB7-A755-D6BEBD5DBF03}"/>
              </a:ext>
            </a:extLst>
          </p:cNvPr>
          <p:cNvSpPr txBox="1"/>
          <p:nvPr/>
        </p:nvSpPr>
        <p:spPr>
          <a:xfrm>
            <a:off x="729946" y="2771273"/>
            <a:ext cx="2919389" cy="1107996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  <a:ea typeface="Kozuka Gothic Pr6N B" panose="020B0800000000000000" pitchFamily="34" charset="-128"/>
              </a:rPr>
              <a:t>Content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Kozuka Gothic Pr6N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913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541354" cy="618852"/>
            <a:chOff x="401732" y="370712"/>
            <a:chExt cx="3541354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1.1  DEX Arbitrage Bot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0C5E3FF0-74A0-9441-855E-F3F3C71E6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40955"/>
              </p:ext>
            </p:extLst>
          </p:nvPr>
        </p:nvGraphicFramePr>
        <p:xfrm>
          <a:off x="1583825" y="2180463"/>
          <a:ext cx="374868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748680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>
                          <a:solidFill>
                            <a:srgbClr val="00B050"/>
                          </a:solidFill>
                        </a:rPr>
                        <a:t>Without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Arbitrage</a:t>
                      </a:r>
                      <a:endParaRPr lang="en-CN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DEX Bot purchase </a:t>
                      </a:r>
                      <a:r>
                        <a:rPr lang="en-CN"/>
                        <a:t>1000 </a:t>
                      </a:r>
                      <a:r>
                        <a:rPr lang="en-US" dirty="0"/>
                        <a:t>ETH</a:t>
                      </a:r>
                      <a:r>
                        <a:rPr lang="en-CN"/>
                        <a:t> </a:t>
                      </a:r>
                      <a:r>
                        <a:rPr lang="en-CN" dirty="0"/>
                        <a:t>at 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49167495-883A-9844-AE0D-6BDAE6E8A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324422"/>
              </p:ext>
            </p:extLst>
          </p:nvPr>
        </p:nvGraphicFramePr>
        <p:xfrm>
          <a:off x="6683840" y="2180463"/>
          <a:ext cx="4529967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29967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>
                          <a:solidFill>
                            <a:srgbClr val="FF0000"/>
                          </a:solidFill>
                        </a:rPr>
                        <a:t>With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Arbitrage</a:t>
                      </a:r>
                      <a:endParaRPr lang="en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/>
                        <a:t>DEX Bot purchase 1000 </a:t>
                      </a:r>
                      <a:r>
                        <a:rPr lang="en-US" altLang="zh-CN" dirty="0"/>
                        <a:t>ETH</a:t>
                      </a:r>
                      <a:r>
                        <a:rPr lang="en-CN" altLang="zh-CN"/>
                        <a:t> at 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3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1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64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2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62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541354" cy="618852"/>
            <a:chOff x="401732" y="370712"/>
            <a:chExt cx="3541354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3541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1.1  DEX Arbitrage Bot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D5FD662-678B-5F47-91CB-D18AF7EB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55" y="1719659"/>
            <a:ext cx="9275180" cy="31434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EC70D4-DBFA-334D-9F28-1406890BD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5" y="5263357"/>
            <a:ext cx="9471949" cy="1403252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1648E3A1-DBA3-624F-86EC-AB4AA225BC66}"/>
              </a:ext>
            </a:extLst>
          </p:cNvPr>
          <p:cNvSpPr txBox="1"/>
          <p:nvPr/>
        </p:nvSpPr>
        <p:spPr>
          <a:xfrm>
            <a:off x="1086655" y="1233371"/>
            <a:ext cx="80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Arbitrage Bot can Find Arbitrage Transactions almost Every minutes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33964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246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1.2  MEV Bots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40AB9DD-ED78-8049-B40D-7D8862420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17459"/>
              </p:ext>
            </p:extLst>
          </p:nvPr>
        </p:nvGraphicFramePr>
        <p:xfrm>
          <a:off x="1433512" y="1997696"/>
          <a:ext cx="374868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748680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 dirty="0">
                          <a:solidFill>
                            <a:srgbClr val="00B050"/>
                          </a:solidFill>
                        </a:rPr>
                        <a:t>Without MEV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DEX Bot purchase </a:t>
                      </a:r>
                      <a:r>
                        <a:rPr lang="en-CN"/>
                        <a:t>1000 </a:t>
                      </a:r>
                      <a:r>
                        <a:rPr lang="en-US" dirty="0"/>
                        <a:t>ETH</a:t>
                      </a:r>
                      <a:r>
                        <a:rPr lang="en-CN"/>
                        <a:t> </a:t>
                      </a:r>
                      <a:r>
                        <a:rPr lang="en-CN" dirty="0"/>
                        <a:t>at 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……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316365F1-1A4B-3F4E-ACCC-F732C7434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0194"/>
              </p:ext>
            </p:extLst>
          </p:nvPr>
        </p:nvGraphicFramePr>
        <p:xfrm>
          <a:off x="6530869" y="1997696"/>
          <a:ext cx="4529967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29967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 dirty="0">
                          <a:solidFill>
                            <a:srgbClr val="FF0000"/>
                          </a:solidFill>
                        </a:rPr>
                        <a:t>With MEV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/>
                        <a:t>DEX Bot purchase 1000 </a:t>
                      </a:r>
                      <a:r>
                        <a:rPr lang="en-US" altLang="zh-CN" dirty="0"/>
                        <a:t>ETH</a:t>
                      </a:r>
                      <a:r>
                        <a:rPr lang="en-CN" altLang="zh-CN"/>
                        <a:t> at 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3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>
                          <a:solidFill>
                            <a:srgbClr val="FF0000"/>
                          </a:solidFill>
                        </a:rPr>
                        <a:t>MEV Bot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send arbitrage transaction</a:t>
                      </a:r>
                      <a:endParaRPr lang="en-CN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1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64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2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FCCF1AD-AD48-5645-BD38-E07DF83F3716}"/>
              </a:ext>
            </a:extLst>
          </p:cNvPr>
          <p:cNvSpPr txBox="1"/>
          <p:nvPr/>
        </p:nvSpPr>
        <p:spPr>
          <a:xfrm>
            <a:off x="6889721" y="4760807"/>
            <a:ext cx="38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Nobody can win over the miners!!!</a:t>
            </a:r>
          </a:p>
        </p:txBody>
      </p:sp>
    </p:spTree>
    <p:extLst>
      <p:ext uri="{BB962C8B-B14F-4D97-AF65-F5344CB8AC3E}">
        <p14:creationId xmlns:p14="http://schemas.microsoft.com/office/powerpoint/2010/main" val="104266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246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1.2  MEV Bots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4C88C25-22FC-044E-A937-D8EDEAE0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18" y="1849412"/>
            <a:ext cx="7950200" cy="4851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6533D5-0DB2-F44E-9727-C47F0273D5A0}"/>
              </a:ext>
            </a:extLst>
          </p:cNvPr>
          <p:cNvSpPr/>
          <p:nvPr/>
        </p:nvSpPr>
        <p:spPr>
          <a:xfrm>
            <a:off x="10078028" y="2480405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4C5773"/>
                </a:solidFill>
                <a:latin typeface="Lato"/>
              </a:rPr>
              <a:t>$677.6M</a:t>
            </a:r>
            <a:endParaRPr lang="en-US" altLang="zh-CN" sz="2800" b="1" i="0" dirty="0">
              <a:solidFill>
                <a:srgbClr val="4C5773"/>
              </a:solidFill>
              <a:effectLst/>
              <a:latin typeface="Lato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9F638736-6CDC-E141-AB38-B0BF7E7F564B}"/>
              </a:ext>
            </a:extLst>
          </p:cNvPr>
          <p:cNvSpPr txBox="1"/>
          <p:nvPr/>
        </p:nvSpPr>
        <p:spPr>
          <a:xfrm>
            <a:off x="1399171" y="1234822"/>
            <a:ext cx="95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MEV on Ethereum becomes a huge value and a part of it comes from DEX Arbitrage 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34319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836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  Flash Arbitrage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316365F1-1A4B-3F4E-ACCC-F732C7434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11597"/>
              </p:ext>
            </p:extLst>
          </p:nvPr>
        </p:nvGraphicFramePr>
        <p:xfrm>
          <a:off x="6963432" y="1996440"/>
          <a:ext cx="4529967" cy="28651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29967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>
                          <a:solidFill>
                            <a:srgbClr val="00B050"/>
                          </a:solidFill>
                        </a:rPr>
                        <a:t>With </a:t>
                      </a:r>
                      <a:r>
                        <a:rPr lang="en-US" altLang="zh-CN" dirty="0" err="1">
                          <a:solidFill>
                            <a:srgbClr val="00B050"/>
                          </a:solidFill>
                        </a:rPr>
                        <a:t>FlashArbitrage</a:t>
                      </a:r>
                      <a:endParaRPr lang="en-CN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/>
                        <a:t>DEX Bot purchase 1000 </a:t>
                      </a:r>
                      <a:r>
                        <a:rPr lang="en-US" altLang="zh-CN" dirty="0"/>
                        <a:t>ETH</a:t>
                      </a:r>
                      <a:r>
                        <a:rPr lang="en-CN" altLang="zh-CN"/>
                        <a:t> at Uni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Flash Arbitrage</a:t>
                      </a:r>
                      <a:endParaRPr lang="en-CN" altLang="zh-CN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3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>
                          <a:solidFill>
                            <a:schemeClr val="tx1"/>
                          </a:solidFill>
                        </a:rPr>
                        <a:t>MEV Bot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send arbitrage transaction</a:t>
                      </a:r>
                      <a:endParaRPr lang="en-CN" altLang="zh-CN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1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64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2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E8E8F266-94E5-8F4B-BE2A-23EA6DCB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96101"/>
              </p:ext>
            </p:extLst>
          </p:nvPr>
        </p:nvGraphicFramePr>
        <p:xfrm>
          <a:off x="731169" y="2002315"/>
          <a:ext cx="4529967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529967">
                  <a:extLst>
                    <a:ext uri="{9D8B030D-6E8A-4147-A177-3AD203B41FA5}">
                      <a16:colId xmlns:a16="http://schemas.microsoft.com/office/drawing/2014/main" val="188205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Block Body - </a:t>
                      </a:r>
                      <a:r>
                        <a:rPr lang="en-CN" dirty="0">
                          <a:solidFill>
                            <a:srgbClr val="FF0000"/>
                          </a:solidFill>
                        </a:rPr>
                        <a:t>With MEV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69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/>
                        <a:t>DEX Bot purchase 1000 </a:t>
                      </a:r>
                      <a:r>
                        <a:rPr lang="en-US" altLang="zh-CN" dirty="0"/>
                        <a:t>ETH</a:t>
                      </a:r>
                      <a:r>
                        <a:rPr lang="en-CN" altLang="zh-CN"/>
                        <a:t> at Uni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83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altLang="zh-CN">
                          <a:solidFill>
                            <a:srgbClr val="FF0000"/>
                          </a:solidFill>
                        </a:rPr>
                        <a:t>MEV Bot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send arbitrage transaction</a:t>
                      </a:r>
                      <a:endParaRPr lang="en-CN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13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1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64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Arbitrage</a:t>
                      </a:r>
                      <a:r>
                        <a:rPr lang="en-CN" altLang="zh-CN"/>
                        <a:t> Bot</a:t>
                      </a:r>
                      <a:r>
                        <a:rPr lang="en-US" altLang="zh-CN" dirty="0"/>
                        <a:t>2</a:t>
                      </a:r>
                      <a:r>
                        <a:rPr lang="en-CN" altLang="zh-CN"/>
                        <a:t> </a:t>
                      </a:r>
                      <a:r>
                        <a:rPr lang="en-US" altLang="zh-CN" dirty="0"/>
                        <a:t>send arbitrage transaction</a:t>
                      </a:r>
                      <a:endParaRPr lang="en-CN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14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587594"/>
                  </a:ext>
                </a:extLst>
              </a:tr>
            </a:tbl>
          </a:graphicData>
        </a:graphic>
      </p:graphicFrame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82E5B8C0-0EA5-A841-B2D3-8E3BD9D01DBD}"/>
              </a:ext>
            </a:extLst>
          </p:cNvPr>
          <p:cNvCxnSpPr/>
          <p:nvPr/>
        </p:nvCxnSpPr>
        <p:spPr>
          <a:xfrm>
            <a:off x="5677516" y="3300255"/>
            <a:ext cx="98955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1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BFC80981-E9D0-4849-9C26-676F7E935CA5}"/>
              </a:ext>
            </a:extLst>
          </p:cNvPr>
          <p:cNvGrpSpPr/>
          <p:nvPr/>
        </p:nvGrpSpPr>
        <p:grpSpPr>
          <a:xfrm>
            <a:off x="708736" y="1280305"/>
            <a:ext cx="10474766" cy="4936274"/>
            <a:chOff x="1091276" y="1280305"/>
            <a:chExt cx="10474766" cy="4936274"/>
          </a:xfrm>
        </p:grpSpPr>
        <p:sp>
          <p:nvSpPr>
            <p:cNvPr id="22" name="Google Shape;261;p36">
              <a:extLst>
                <a:ext uri="{FF2B5EF4-FFF2-40B4-BE49-F238E27FC236}">
                  <a16:creationId xmlns:a16="http://schemas.microsoft.com/office/drawing/2014/main" id="{25B15FD7-3122-41F9-A0CA-453513463158}"/>
                </a:ext>
              </a:extLst>
            </p:cNvPr>
            <p:cNvSpPr txBox="1">
              <a:spLocks/>
            </p:cNvSpPr>
            <p:nvPr/>
          </p:nvSpPr>
          <p:spPr>
            <a:xfrm>
              <a:off x="1909486" y="1280305"/>
              <a:ext cx="8737026" cy="6646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5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" b="1" dirty="0" err="1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AcySwap</a:t>
              </a:r>
              <a:r>
                <a:rPr lang="en" b="1" dirty="0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      </a:t>
              </a:r>
              <a:r>
                <a:rPr lang="zh-CN" altLang="en-US" b="1" dirty="0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       </a:t>
              </a:r>
              <a:r>
                <a:rPr lang="en" b="1" dirty="0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  V.S.    </a:t>
              </a:r>
              <a:r>
                <a:rPr lang="zh-CN" altLang="en-US" b="1" dirty="0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  </a:t>
              </a:r>
              <a:r>
                <a:rPr lang="en" b="1" dirty="0">
                  <a:solidFill>
                    <a:srgbClr val="EC5A20"/>
                  </a:solidFill>
                  <a:latin typeface="Arial Black" panose="020B0A04020102020204" pitchFamily="34" charset="0"/>
                  <a:ea typeface="PingFang SC" panose="020B0400000000000000" pitchFamily="34" charset="-122"/>
                </a:rPr>
                <a:t>        Other Swap</a:t>
              </a:r>
            </a:p>
            <a:p>
              <a:pPr marL="0" indent="0" algn="ctr">
                <a:lnSpc>
                  <a:spcPct val="115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en" sz="1800" dirty="0">
                <a:solidFill>
                  <a:srgbClr val="EC5A20"/>
                </a:solidFill>
                <a:latin typeface="Arial Black" panose="020B0A040201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25" name="圆角矩形 1">
              <a:extLst>
                <a:ext uri="{FF2B5EF4-FFF2-40B4-BE49-F238E27FC236}">
                  <a16:creationId xmlns:a16="http://schemas.microsoft.com/office/drawing/2014/main" id="{6961D69D-E94A-4192-AB63-B4A6A9C715AF}"/>
                </a:ext>
              </a:extLst>
            </p:cNvPr>
            <p:cNvSpPr/>
            <p:nvPr/>
          </p:nvSpPr>
          <p:spPr>
            <a:xfrm>
              <a:off x="7272455" y="3915660"/>
              <a:ext cx="1655324" cy="648000"/>
            </a:xfrm>
            <a:prstGeom prst="roundRect">
              <a:avLst>
                <a:gd name="adj" fmla="val 50000"/>
              </a:avLst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Swap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圆角矩形 11">
              <a:extLst>
                <a:ext uri="{FF2B5EF4-FFF2-40B4-BE49-F238E27FC236}">
                  <a16:creationId xmlns:a16="http://schemas.microsoft.com/office/drawing/2014/main" id="{98B347D6-57A9-4413-829E-BDC623297CD7}"/>
                </a:ext>
              </a:extLst>
            </p:cNvPr>
            <p:cNvSpPr/>
            <p:nvPr/>
          </p:nvSpPr>
          <p:spPr>
            <a:xfrm>
              <a:off x="1838200" y="3373628"/>
              <a:ext cx="2150772" cy="648000"/>
            </a:xfrm>
            <a:prstGeom prst="roundRect">
              <a:avLst>
                <a:gd name="adj" fmla="val 50000"/>
              </a:avLst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Swap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圆角矩形 12">
              <a:extLst>
                <a:ext uri="{FF2B5EF4-FFF2-40B4-BE49-F238E27FC236}">
                  <a16:creationId xmlns:a16="http://schemas.microsoft.com/office/drawing/2014/main" id="{29F5C1AC-BA6A-4BF8-8B2C-258619967A37}"/>
                </a:ext>
              </a:extLst>
            </p:cNvPr>
            <p:cNvSpPr/>
            <p:nvPr/>
          </p:nvSpPr>
          <p:spPr>
            <a:xfrm>
              <a:off x="1838200" y="4455783"/>
              <a:ext cx="2150772" cy="648000"/>
            </a:xfrm>
            <a:prstGeom prst="roundRect">
              <a:avLst>
                <a:gd name="adj" fmla="val 50000"/>
              </a:avLst>
            </a:prstGeom>
            <a:solidFill>
              <a:srgbClr val="EC5A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rial Black" panose="020B0A04020102020204" pitchFamily="34" charset="0"/>
                  <a:cs typeface="Arial" panose="020B0604020202020204" pitchFamily="34" charset="0"/>
                </a:rPr>
                <a:t>Arbitrage</a:t>
              </a:r>
              <a:endParaRPr kumimoji="1" lang="zh-CN" altLang="en-US" sz="2000" b="1" dirty="0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D3294C7-A698-40AF-B44A-C8CF1277938E}"/>
                </a:ext>
              </a:extLst>
            </p:cNvPr>
            <p:cNvSpPr/>
            <p:nvPr/>
          </p:nvSpPr>
          <p:spPr>
            <a:xfrm>
              <a:off x="7470747" y="2293383"/>
              <a:ext cx="1258741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C26B86-CD7F-40BE-B603-9465995D2310}"/>
                </a:ext>
              </a:extLst>
            </p:cNvPr>
            <p:cNvSpPr/>
            <p:nvPr/>
          </p:nvSpPr>
          <p:spPr>
            <a:xfrm>
              <a:off x="7470747" y="5537937"/>
              <a:ext cx="1258740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3889090-9807-49F0-89DC-DC7C4BE7E0FB}"/>
                </a:ext>
              </a:extLst>
            </p:cNvPr>
            <p:cNvSpPr/>
            <p:nvPr/>
          </p:nvSpPr>
          <p:spPr>
            <a:xfrm>
              <a:off x="2024944" y="2291473"/>
              <a:ext cx="1777284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6A156ED-26AE-4340-BAC2-7144CAB71576}"/>
                </a:ext>
              </a:extLst>
            </p:cNvPr>
            <p:cNvSpPr/>
            <p:nvPr/>
          </p:nvSpPr>
          <p:spPr>
            <a:xfrm>
              <a:off x="2024944" y="5537937"/>
              <a:ext cx="1777284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直线箭头连接符 16">
              <a:extLst>
                <a:ext uri="{FF2B5EF4-FFF2-40B4-BE49-F238E27FC236}">
                  <a16:creationId xmlns:a16="http://schemas.microsoft.com/office/drawing/2014/main" id="{72971F20-DD9B-46A7-A807-F5D6895434C0}"/>
                </a:ext>
              </a:extLst>
            </p:cNvPr>
            <p:cNvCxnSpPr>
              <a:cxnSpLocks/>
              <a:stCxn id="32" idx="2"/>
              <a:endCxn id="28" idx="0"/>
            </p:cNvCxnSpPr>
            <p:nvPr/>
          </p:nvCxnSpPr>
          <p:spPr>
            <a:xfrm>
              <a:off x="2913586" y="2939473"/>
              <a:ext cx="0" cy="434155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9">
              <a:extLst>
                <a:ext uri="{FF2B5EF4-FFF2-40B4-BE49-F238E27FC236}">
                  <a16:creationId xmlns:a16="http://schemas.microsoft.com/office/drawing/2014/main" id="{74413FC0-6929-4EAB-AE9B-1B1BE5C293A1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2913586" y="4021628"/>
              <a:ext cx="0" cy="434155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22">
              <a:extLst>
                <a:ext uri="{FF2B5EF4-FFF2-40B4-BE49-F238E27FC236}">
                  <a16:creationId xmlns:a16="http://schemas.microsoft.com/office/drawing/2014/main" id="{233B686D-2737-45D1-BF75-9D6C8D42DFC7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>
            <a:xfrm>
              <a:off x="2913586" y="5103783"/>
              <a:ext cx="0" cy="434154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0">
              <a:extLst>
                <a:ext uri="{FF2B5EF4-FFF2-40B4-BE49-F238E27FC236}">
                  <a16:creationId xmlns:a16="http://schemas.microsoft.com/office/drawing/2014/main" id="{19D2AE69-385A-4947-83EC-ACE44E1EFE00}"/>
                </a:ext>
              </a:extLst>
            </p:cNvPr>
            <p:cNvCxnSpPr>
              <a:cxnSpLocks/>
              <a:stCxn id="30" idx="2"/>
              <a:endCxn id="25" idx="0"/>
            </p:cNvCxnSpPr>
            <p:nvPr/>
          </p:nvCxnSpPr>
          <p:spPr>
            <a:xfrm flipH="1">
              <a:off x="8100117" y="2941383"/>
              <a:ext cx="1" cy="974277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3">
              <a:extLst>
                <a:ext uri="{FF2B5EF4-FFF2-40B4-BE49-F238E27FC236}">
                  <a16:creationId xmlns:a16="http://schemas.microsoft.com/office/drawing/2014/main" id="{0F2311FA-0DEB-4EA6-901D-2000C4DF8920}"/>
                </a:ext>
              </a:extLst>
            </p:cNvPr>
            <p:cNvCxnSpPr>
              <a:cxnSpLocks/>
              <a:stCxn id="25" idx="2"/>
              <a:endCxn id="31" idx="0"/>
            </p:cNvCxnSpPr>
            <p:nvPr/>
          </p:nvCxnSpPr>
          <p:spPr>
            <a:xfrm>
              <a:off x="8100117" y="4563660"/>
              <a:ext cx="0" cy="974277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BB1A1E0-739D-4DBF-99B8-F551B66E81AE}"/>
                </a:ext>
              </a:extLst>
            </p:cNvPr>
            <p:cNvSpPr txBox="1"/>
            <p:nvPr/>
          </p:nvSpPr>
          <p:spPr>
            <a:xfrm>
              <a:off x="6488731" y="2417961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272A2C"/>
                  </a:solidFill>
                  <a:latin typeface="Arial Black" panose="020B0A04020102020204" pitchFamily="34" charset="0"/>
                </a:rPr>
                <a:t>User</a:t>
              </a:r>
              <a:endParaRPr kumimoji="1" lang="zh-CN" altLang="en-US" sz="2000" b="1" dirty="0">
                <a:solidFill>
                  <a:srgbClr val="272A2C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F3F6BB1-B47F-4BE6-8331-EE6A68C0E235}"/>
                </a:ext>
              </a:extLst>
            </p:cNvPr>
            <p:cNvSpPr txBox="1"/>
            <p:nvPr/>
          </p:nvSpPr>
          <p:spPr>
            <a:xfrm>
              <a:off x="1091276" y="2417961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272A2C"/>
                  </a:solidFill>
                  <a:latin typeface="Arial Black" panose="020B0A04020102020204" pitchFamily="34" charset="0"/>
                </a:rPr>
                <a:t>User</a:t>
              </a:r>
              <a:endParaRPr kumimoji="1" lang="zh-CN" altLang="en-US" sz="2000" b="1" dirty="0">
                <a:solidFill>
                  <a:srgbClr val="272A2C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1" name="圆角矩形 48">
              <a:extLst>
                <a:ext uri="{FF2B5EF4-FFF2-40B4-BE49-F238E27FC236}">
                  <a16:creationId xmlns:a16="http://schemas.microsoft.com/office/drawing/2014/main" id="{E84EB43F-3DFD-45DE-AB39-5B3BE2E692DF}"/>
                </a:ext>
              </a:extLst>
            </p:cNvPr>
            <p:cNvSpPr/>
            <p:nvPr/>
          </p:nvSpPr>
          <p:spPr>
            <a:xfrm>
              <a:off x="9382600" y="3929826"/>
              <a:ext cx="1533536" cy="648000"/>
            </a:xfrm>
            <a:prstGeom prst="roundRect">
              <a:avLst>
                <a:gd name="adj" fmla="val 50000"/>
              </a:avLst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Arbitrage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F9FFFB-05E1-4AE8-824F-3D877ABB49F7}"/>
                </a:ext>
              </a:extLst>
            </p:cNvPr>
            <p:cNvSpPr/>
            <p:nvPr/>
          </p:nvSpPr>
          <p:spPr>
            <a:xfrm>
              <a:off x="9557149" y="2291073"/>
              <a:ext cx="1184439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A8AE1A9-04F2-4C13-B7CB-00F179F91B1E}"/>
                </a:ext>
              </a:extLst>
            </p:cNvPr>
            <p:cNvSpPr/>
            <p:nvPr/>
          </p:nvSpPr>
          <p:spPr>
            <a:xfrm>
              <a:off x="9557148" y="5568579"/>
              <a:ext cx="1184440" cy="648000"/>
            </a:xfrm>
            <a:prstGeom prst="rect">
              <a:avLst/>
            </a:prstGeom>
            <a:solidFill>
              <a:srgbClr val="EC9520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  <a:endPara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线箭头连接符 51">
              <a:extLst>
                <a:ext uri="{FF2B5EF4-FFF2-40B4-BE49-F238E27FC236}">
                  <a16:creationId xmlns:a16="http://schemas.microsoft.com/office/drawing/2014/main" id="{0AFF9BF8-0761-4BCC-A633-E4C009AAA69E}"/>
                </a:ext>
              </a:extLst>
            </p:cNvPr>
            <p:cNvCxnSpPr>
              <a:cxnSpLocks/>
              <a:stCxn id="42" idx="2"/>
              <a:endCxn id="41" idx="0"/>
            </p:cNvCxnSpPr>
            <p:nvPr/>
          </p:nvCxnSpPr>
          <p:spPr>
            <a:xfrm flipH="1">
              <a:off x="10149368" y="2939073"/>
              <a:ext cx="1" cy="990753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52">
              <a:extLst>
                <a:ext uri="{FF2B5EF4-FFF2-40B4-BE49-F238E27FC236}">
                  <a16:creationId xmlns:a16="http://schemas.microsoft.com/office/drawing/2014/main" id="{B2F7B2A8-BC93-4D84-858A-DFCDCFE661E0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>
              <a:off x="10149368" y="4577826"/>
              <a:ext cx="0" cy="990753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420662-CD89-414B-B876-48271F7EC14B}"/>
                </a:ext>
              </a:extLst>
            </p:cNvPr>
            <p:cNvSpPr txBox="1"/>
            <p:nvPr/>
          </p:nvSpPr>
          <p:spPr>
            <a:xfrm>
              <a:off x="10897269" y="2417961"/>
              <a:ext cx="668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dirty="0">
                  <a:solidFill>
                    <a:srgbClr val="272A2C"/>
                  </a:solidFill>
                  <a:latin typeface="Arial Black" panose="020B0A04020102020204" pitchFamily="34" charset="0"/>
                </a:rPr>
                <a:t>Bot</a:t>
              </a:r>
              <a:endParaRPr kumimoji="1" lang="zh-CN" altLang="en-US" sz="2000" b="1" dirty="0">
                <a:solidFill>
                  <a:srgbClr val="272A2C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861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  Flash Arbitrage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08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746426B-E1F3-3749-9D43-7A0B20D264DC}"/>
              </a:ext>
            </a:extLst>
          </p:cNvPr>
          <p:cNvGrpSpPr/>
          <p:nvPr/>
        </p:nvGrpSpPr>
        <p:grpSpPr>
          <a:xfrm>
            <a:off x="401732" y="370712"/>
            <a:ext cx="3004553" cy="618852"/>
            <a:chOff x="401732" y="370712"/>
            <a:chExt cx="3004553" cy="61885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3205377-8360-F848-9DD0-A17EEB00E688}"/>
                </a:ext>
              </a:extLst>
            </p:cNvPr>
            <p:cNvSpPr txBox="1"/>
            <p:nvPr/>
          </p:nvSpPr>
          <p:spPr>
            <a:xfrm>
              <a:off x="401732" y="370712"/>
              <a:ext cx="2847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EB5C20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 Our Experiment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5E5D1390-9E94-3846-903F-5B5B5C340B92}"/>
                </a:ext>
              </a:extLst>
            </p:cNvPr>
            <p:cNvGrpSpPr/>
            <p:nvPr/>
          </p:nvGrpSpPr>
          <p:grpSpPr>
            <a:xfrm>
              <a:off x="477019" y="881564"/>
              <a:ext cx="2929266" cy="108000"/>
              <a:chOff x="427747" y="951192"/>
              <a:chExt cx="2929266" cy="108000"/>
            </a:xfrm>
          </p:grpSpPr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860D6C01-A1EB-9543-9C60-B209E11F5B12}"/>
                  </a:ext>
                </a:extLst>
              </p:cNvPr>
              <p:cNvSpPr/>
              <p:nvPr/>
            </p:nvSpPr>
            <p:spPr>
              <a:xfrm>
                <a:off x="981013" y="984775"/>
                <a:ext cx="2376000" cy="36000"/>
              </a:xfrm>
              <a:prstGeom prst="roundRect">
                <a:avLst>
                  <a:gd name="adj" fmla="val 27830"/>
                </a:avLst>
              </a:prstGeom>
              <a:solidFill>
                <a:srgbClr val="E29225"/>
              </a:solidFill>
              <a:ln>
                <a:solidFill>
                  <a:srgbClr val="E29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圆角矩形 51">
                <a:extLst>
                  <a:ext uri="{FF2B5EF4-FFF2-40B4-BE49-F238E27FC236}">
                    <a16:creationId xmlns:a16="http://schemas.microsoft.com/office/drawing/2014/main" id="{F1E1BB53-16CC-2F48-9FE1-0F48C7B8A8CE}"/>
                  </a:ext>
                </a:extLst>
              </p:cNvPr>
              <p:cNvSpPr/>
              <p:nvPr/>
            </p:nvSpPr>
            <p:spPr>
              <a:xfrm>
                <a:off x="427747" y="951192"/>
                <a:ext cx="1219272" cy="108000"/>
              </a:xfrm>
              <a:prstGeom prst="roundRect">
                <a:avLst>
                  <a:gd name="adj" fmla="val 21965"/>
                </a:avLst>
              </a:prstGeom>
              <a:solidFill>
                <a:srgbClr val="EB5C20"/>
              </a:solidFill>
              <a:ln>
                <a:solidFill>
                  <a:srgbClr val="EB5C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0" name="圆角矩形 11">
            <a:extLst>
              <a:ext uri="{FF2B5EF4-FFF2-40B4-BE49-F238E27FC236}">
                <a16:creationId xmlns:a16="http://schemas.microsoft.com/office/drawing/2014/main" id="{E9CAB652-C769-F842-947B-A2293F317E70}"/>
              </a:ext>
            </a:extLst>
          </p:cNvPr>
          <p:cNvSpPr/>
          <p:nvPr/>
        </p:nvSpPr>
        <p:spPr>
          <a:xfrm>
            <a:off x="1251611" y="231517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11">
            <a:extLst>
              <a:ext uri="{FF2B5EF4-FFF2-40B4-BE49-F238E27FC236}">
                <a16:creationId xmlns:a16="http://schemas.microsoft.com/office/drawing/2014/main" id="{52B54503-0837-0E4F-830F-820F34C88B02}"/>
              </a:ext>
            </a:extLst>
          </p:cNvPr>
          <p:cNvSpPr/>
          <p:nvPr/>
        </p:nvSpPr>
        <p:spPr>
          <a:xfrm>
            <a:off x="4666119" y="231517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2BE4870-0F01-6446-957B-55EE40FDD554}"/>
              </a:ext>
            </a:extLst>
          </p:cNvPr>
          <p:cNvSpPr/>
          <p:nvPr/>
        </p:nvSpPr>
        <p:spPr>
          <a:xfrm>
            <a:off x="2920620" y="5061904"/>
            <a:ext cx="631557" cy="648000"/>
          </a:xfrm>
          <a:prstGeom prst="roundRect">
            <a:avLst>
              <a:gd name="adj" fmla="val 50000"/>
            </a:avLst>
          </a:prstGeom>
          <a:solidFill>
            <a:srgbClr val="EC9520"/>
          </a:solidFill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左右箭头 4">
            <a:extLst>
              <a:ext uri="{FF2B5EF4-FFF2-40B4-BE49-F238E27FC236}">
                <a16:creationId xmlns:a16="http://schemas.microsoft.com/office/drawing/2014/main" id="{ECFA414D-5152-5B4D-8FAF-4595EB44E847}"/>
              </a:ext>
            </a:extLst>
          </p:cNvPr>
          <p:cNvSpPr/>
          <p:nvPr/>
        </p:nvSpPr>
        <p:spPr>
          <a:xfrm>
            <a:off x="2136469" y="2500026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0C76C-897C-5647-96FA-281F3361C35B}"/>
              </a:ext>
            </a:extLst>
          </p:cNvPr>
          <p:cNvSpPr txBox="1"/>
          <p:nvPr/>
        </p:nvSpPr>
        <p:spPr>
          <a:xfrm>
            <a:off x="2360146" y="219112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Xy</a:t>
            </a:r>
            <a:endParaRPr kumimoji="1"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BE9998-98AF-8943-925D-903FF01266AF}"/>
              </a:ext>
            </a:extLst>
          </p:cNvPr>
          <p:cNvSpPr txBox="1"/>
          <p:nvPr/>
        </p:nvSpPr>
        <p:spPr>
          <a:xfrm>
            <a:off x="3746608" y="219112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Yx</a:t>
            </a:r>
            <a:endParaRPr kumimoji="1" lang="zh-CN" altLang="en-US" b="1" dirty="0"/>
          </a:p>
        </p:txBody>
      </p:sp>
      <p:sp>
        <p:nvSpPr>
          <p:cNvPr id="16" name="左右箭头 15">
            <a:extLst>
              <a:ext uri="{FF2B5EF4-FFF2-40B4-BE49-F238E27FC236}">
                <a16:creationId xmlns:a16="http://schemas.microsoft.com/office/drawing/2014/main" id="{05D3A676-F706-CB4D-9027-925B46C5DDFF}"/>
              </a:ext>
            </a:extLst>
          </p:cNvPr>
          <p:cNvSpPr/>
          <p:nvPr/>
        </p:nvSpPr>
        <p:spPr>
          <a:xfrm rot="3504860">
            <a:off x="1306461" y="3901614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左右箭头 16">
            <a:extLst>
              <a:ext uri="{FF2B5EF4-FFF2-40B4-BE49-F238E27FC236}">
                <a16:creationId xmlns:a16="http://schemas.microsoft.com/office/drawing/2014/main" id="{8CF7DAF6-1833-D546-9700-91962C4357C0}"/>
              </a:ext>
            </a:extLst>
          </p:cNvPr>
          <p:cNvSpPr/>
          <p:nvPr/>
        </p:nvSpPr>
        <p:spPr>
          <a:xfrm rot="7241181">
            <a:off x="3058970" y="3901615"/>
            <a:ext cx="2199861" cy="2782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3749-2F68-2146-A077-BD4300F37801}"/>
              </a:ext>
            </a:extLst>
          </p:cNvPr>
          <p:cNvSpPr txBox="1"/>
          <p:nvPr/>
        </p:nvSpPr>
        <p:spPr>
          <a:xfrm>
            <a:off x="1280732" y="321816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Xz</a:t>
            </a:r>
            <a:endParaRPr kumimoji="1"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313610-E771-F149-B2FC-862FC957BF95}"/>
              </a:ext>
            </a:extLst>
          </p:cNvPr>
          <p:cNvSpPr txBox="1"/>
          <p:nvPr/>
        </p:nvSpPr>
        <p:spPr>
          <a:xfrm>
            <a:off x="4796906" y="32086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Yz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437236-C3AF-DB4E-B092-DD29B1663D25}"/>
              </a:ext>
            </a:extLst>
          </p:cNvPr>
          <p:cNvSpPr txBox="1"/>
          <p:nvPr/>
        </p:nvSpPr>
        <p:spPr>
          <a:xfrm>
            <a:off x="3911214" y="468129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Zy</a:t>
            </a:r>
            <a:endParaRPr kumimoji="1"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8775CD-699E-6341-A014-A3432BA2702A}"/>
              </a:ext>
            </a:extLst>
          </p:cNvPr>
          <p:cNvSpPr txBox="1"/>
          <p:nvPr/>
        </p:nvSpPr>
        <p:spPr>
          <a:xfrm>
            <a:off x="2224878" y="469166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Zx</a:t>
            </a:r>
            <a:endParaRPr kumimoji="1"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63A145-39B3-BB48-BE34-157E217C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4801">
            <a:off x="10073216" y="298043"/>
            <a:ext cx="1843294" cy="3279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A5719E-3860-B140-97B3-181E785B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49671">
            <a:off x="7458182" y="421259"/>
            <a:ext cx="1864134" cy="33170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C96DF1-BC7A-8140-ADCA-2C0F9280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182" y="1138333"/>
            <a:ext cx="1844988" cy="32799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A9403B-4D46-C44C-943F-81909E414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850704">
            <a:off x="9592714" y="2062103"/>
            <a:ext cx="2804297" cy="21032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975AF1-C0F0-E646-BDB2-16BC2C917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28103" y="4021634"/>
            <a:ext cx="2889218" cy="21669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4FC776-0395-1245-9935-A4C60392A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48840">
            <a:off x="7132025" y="4008697"/>
            <a:ext cx="3015600" cy="2261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C7885C-526E-0945-A890-6BE50EC24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1148">
            <a:off x="6475464" y="2514372"/>
            <a:ext cx="2218919" cy="29585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9B0D83-61EE-6F4C-8EDE-3B5C77ACF33A}"/>
              </a:ext>
            </a:extLst>
          </p:cNvPr>
          <p:cNvSpPr txBox="1"/>
          <p:nvPr/>
        </p:nvSpPr>
        <p:spPr>
          <a:xfrm>
            <a:off x="344875" y="1399401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With Token X, Y, and Z, there are 3 pairs (X, Y), (Y, Z), and (Z, X)</a:t>
            </a:r>
            <a:endParaRPr kumimoji="1"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6CF750-A7DC-B14D-A95F-EBAC735867CE}"/>
              </a:ext>
            </a:extLst>
          </p:cNvPr>
          <p:cNvSpPr txBox="1"/>
          <p:nvPr/>
        </p:nvSpPr>
        <p:spPr>
          <a:xfrm>
            <a:off x="5329611" y="203530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max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0C87A8-7CAD-A64C-8CBC-B39014E236CA}"/>
                  </a:ext>
                </a:extLst>
              </p:cNvPr>
              <p:cNvSpPr txBox="1"/>
              <p:nvPr/>
            </p:nvSpPr>
            <p:spPr>
              <a:xfrm>
                <a:off x="5907780" y="2018597"/>
                <a:ext cx="461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C0C87A8-7CAD-A64C-8CBC-B39014E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80" y="2018597"/>
                <a:ext cx="461152" cy="369332"/>
              </a:xfrm>
              <a:prstGeom prst="rect">
                <a:avLst/>
              </a:prstGeom>
              <a:blipFill>
                <a:blip r:embed="rId9"/>
                <a:stretch>
                  <a:fillRect l="-10811" r="-1081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102A1C-726E-554D-863C-B47CE28FFBFE}"/>
                  </a:ext>
                </a:extLst>
              </p:cNvPr>
              <p:cNvSpPr txBox="1"/>
              <p:nvPr/>
            </p:nvSpPr>
            <p:spPr>
              <a:xfrm>
                <a:off x="709546" y="2012547"/>
                <a:ext cx="4440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102A1C-726E-554D-863C-B47CE28FF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46" y="2012547"/>
                <a:ext cx="444031" cy="369332"/>
              </a:xfrm>
              <a:prstGeom prst="rect">
                <a:avLst/>
              </a:prstGeom>
              <a:blipFill>
                <a:blip r:embed="rId10"/>
                <a:stretch>
                  <a:fillRect l="-13889" r="-13889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A3A387B-9464-024F-B8BA-60450E153996}"/>
                  </a:ext>
                </a:extLst>
              </p:cNvPr>
              <p:cNvSpPr/>
              <p:nvPr/>
            </p:nvSpPr>
            <p:spPr>
              <a:xfrm>
                <a:off x="1688180" y="1885178"/>
                <a:ext cx="640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A3A387B-9464-024F-B8BA-60450E153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180" y="1885178"/>
                <a:ext cx="6401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05C130C-1ED6-F74D-A90F-FBB463CB5498}"/>
                  </a:ext>
                </a:extLst>
              </p:cNvPr>
              <p:cNvSpPr/>
              <p:nvPr/>
            </p:nvSpPr>
            <p:spPr>
              <a:xfrm>
                <a:off x="189178" y="2995500"/>
                <a:ext cx="1185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zh-CN" altLang="en-US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05C130C-1ED6-F74D-A90F-FBB463CB5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8" y="2995500"/>
                <a:ext cx="118519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408</Words>
  <Application>Microsoft Macintosh PowerPoint</Application>
  <PresentationFormat>宽屏</PresentationFormat>
  <Paragraphs>115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Lato</vt:lpstr>
      <vt:lpstr>等线</vt:lpstr>
      <vt:lpstr>Cambria Math</vt:lpstr>
      <vt:lpstr>Arial Black</vt:lpstr>
      <vt:lpstr>Segoe UI Black</vt:lpstr>
      <vt:lpstr>Arial</vt:lpstr>
      <vt:lpstr>Impact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Guanghong Lu</dc:creator>
  <cp:lastModifiedBy>zhang ao</cp:lastModifiedBy>
  <cp:revision>485</cp:revision>
  <dcterms:created xsi:type="dcterms:W3CDTF">2021-07-01T09:02:13Z</dcterms:created>
  <dcterms:modified xsi:type="dcterms:W3CDTF">2021-07-31T22:18:17Z</dcterms:modified>
</cp:coreProperties>
</file>